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7B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65848-7986-48D8-BEB5-BD1CE68F2860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6E954-5406-4907-9DAB-B5A04EB45FC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29131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2x2 design with icons for the bullet points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9E1EC-0DD4-4A5F-82FE-BF5CC1196D20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0041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AB874-9D5B-4A5A-8B36-04C85D3998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6D6E0E-50AF-46D6-B4D4-38855FB271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6B177-58A1-4534-A265-CD042CE8D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497F8-5E70-44AD-B7BE-0EE053ADB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7530-60DD-432A-89D3-F14066382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6983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B46EC-601D-446D-8AD7-22EB6DC64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A6748A-A35C-4BEE-8DDF-DD6AF011C5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E9609-6272-40FA-9F50-63ED75E74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66D80-34EA-4C5B-BE35-115DE3015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09AD8-1E19-48EA-A355-B7F6B5481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4971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75550-444B-4581-B971-FEA272A1DB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670059-AF02-4CC9-B021-7E9D834EC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05269-32D8-40A9-AE70-4C0E72E93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D4C32-6FEC-49DF-A7F0-00702963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15F7-743B-45A8-B533-C97D311EE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7471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F8A44-D8A1-4F4E-86CE-87D454DDA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AFBD3D-5620-4304-ADAB-D3D6F722B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BA1A3-48CA-40B0-80D3-9129D0699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B3F71-9674-49BF-8A74-7A9058FA6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911EB-DCF6-4507-8E32-1064D4E8C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293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07B25-6AA9-41F9-A404-50775985E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A7E5CF-8CD4-4AA1-8598-A860B660E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7EEF4-54B0-4118-AB22-40D26984F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A5020-F573-47D2-A06B-4745CB0E8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57040-8D55-437D-A337-7201350EA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848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E73B1-70E8-425C-A630-723E8F4CE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44F090-2B03-4783-88DA-EEA8302EDC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6FC7C-0648-42DD-94AB-FCD200AD80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681A6E-F714-411A-AE0E-9CB2F6C5B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C7E2E-3813-4FBD-9582-656F45BDC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D4F0CE-6A9D-40AC-845C-4AE7ECD75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439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E0DAC-842B-4338-A8C9-2219A70DB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C90628-8D76-4EA1-91A9-81E4FCFCB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566000-9613-4C20-AF6C-4B0A3B3254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A7BA30-E4A8-4C6E-A473-0C8F4A39CB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A14D0F-1708-4901-BB67-F6BD44EFF3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7D0EFD-7DD1-4C7C-A7BC-E30EEC20F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0F8FF1-1262-4F52-9593-5643F4BC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AC42A3-EFE1-4175-824A-F8F274432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968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B332F-A5C4-4B96-96CF-9D65E1A61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F8A8B5-A160-4059-9C21-8A63880AB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9FB8DC-3F0A-4587-9069-194ECE518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68877-E2E8-425B-A730-6BB9C072B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28774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DF628A-8D47-42BD-8F28-D0145454F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6AB38A-9080-445E-B221-4649ABB0B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194C0A-E1DE-4CFD-971D-4B988A0F8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4902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C70CC-B07A-49DC-8ED1-CA72EB4D6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F9AFF-1CF3-451D-8CB2-C3892910D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B7C0E3-4378-42BD-BF0C-68A979B16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EF3D9-665F-425F-A932-2534BFAF8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039675-97D3-4FDD-828D-4E817E195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3DB486-59F6-4A8D-93AA-187F208B1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7155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EC675-F00B-4300-AC72-73BB81559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9FA28F-B88B-4ADC-945F-6DD93088FC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A71AF1-97A1-43FC-81A4-E81C831B03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61B998-7E1A-4168-BB0F-0088F95AD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2A688-4C05-49DA-8146-58CDC9070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5DEA7D-F4E6-4F24-8189-A06C931AF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186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A2C846-8AFE-42F4-B6BD-757543DC5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B3C5F1-8CF0-41F2-8E3E-35F705925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7A4C5-2FFE-4F19-A778-06C673EC93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59C0A-B0F4-409E-8AD1-42FB10A95EAE}" type="datetimeFigureOut">
              <a:rPr lang="en-IN" smtClean="0"/>
              <a:t>13-06-2018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DF345-DC17-424C-85B7-BE44761B26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EF0C0-2D23-4693-8D27-0E9AE4B464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028B1-5239-41D7-9099-8A5294A9362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540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2AFFA3-2FEF-46F6-9852-81EC859D8A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250" b="19798"/>
          <a:stretch/>
        </p:blipFill>
        <p:spPr>
          <a:xfrm>
            <a:off x="0" y="1519707"/>
            <a:ext cx="12192000" cy="260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405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D7A5BB2-79F8-4ACD-A8B4-C906490663DF}"/>
              </a:ext>
            </a:extLst>
          </p:cNvPr>
          <p:cNvSpPr txBox="1"/>
          <p:nvPr/>
        </p:nvSpPr>
        <p:spPr>
          <a:xfrm>
            <a:off x="2169017" y="248210"/>
            <a:ext cx="7853966" cy="2246769"/>
          </a:xfrm>
          <a:prstGeom prst="rect">
            <a:avLst/>
          </a:prstGeom>
          <a:solidFill>
            <a:schemeClr val="bg1"/>
          </a:solidFill>
          <a:ln w="57150">
            <a:solidFill>
              <a:srgbClr val="257B9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2800" b="1" i="1" kern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“Adding Value” </a:t>
            </a:r>
            <a:r>
              <a:rPr lang="en-US" altLang="ja-JP" sz="2800" kern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to the Customer throughout the </a:t>
            </a:r>
          </a:p>
          <a:p>
            <a:pPr algn="ctr"/>
            <a:r>
              <a:rPr lang="en-US" altLang="ja-JP" sz="2800" b="1" i="1" kern="0" dirty="0">
                <a:solidFill>
                  <a:srgbClr val="FFC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“Moment of Truth Journey”</a:t>
            </a:r>
          </a:p>
          <a:p>
            <a:pPr algn="ctr"/>
            <a:r>
              <a:rPr lang="en-US" altLang="el-GR" sz="2800" kern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in terms of</a:t>
            </a:r>
          </a:p>
          <a:p>
            <a:pPr algn="ctr"/>
            <a:r>
              <a:rPr lang="en-US" altLang="el-GR" sz="2800" kern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en-US" altLang="el-GR" sz="2800" b="1" kern="0" dirty="0">
                <a:solidFill>
                  <a:srgbClr val="FFC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WHAT</a:t>
            </a:r>
            <a:r>
              <a:rPr lang="en-US" altLang="el-GR" sz="2800" kern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 we deliver and </a:t>
            </a:r>
            <a:r>
              <a:rPr lang="en-US" altLang="el-GR" sz="2800" b="1" kern="0" dirty="0">
                <a:solidFill>
                  <a:srgbClr val="FFC0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HOW</a:t>
            </a:r>
            <a:r>
              <a:rPr lang="en-US" altLang="el-GR" sz="2800" kern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 we deliver.</a:t>
            </a:r>
          </a:p>
          <a:p>
            <a:pPr algn="ctr"/>
            <a:r>
              <a:rPr lang="en-US" altLang="el-GR" sz="2800" kern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During the entire duration of the relationship”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57459E1-38C4-462A-80C8-ADF6E61161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32" y="5257346"/>
            <a:ext cx="1312833" cy="1312833"/>
          </a:xfrm>
          <a:prstGeom prst="rect">
            <a:avLst/>
          </a:prstGeom>
        </p:spPr>
      </p:pic>
      <p:pic>
        <p:nvPicPr>
          <p:cNvPr id="13" name="Picture 12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C8315986-0EF6-40B7-8175-00E327DEFC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31" y="3507242"/>
            <a:ext cx="1312833" cy="1312833"/>
          </a:xfrm>
          <a:prstGeom prst="rect">
            <a:avLst/>
          </a:prstGeom>
        </p:spPr>
      </p:pic>
      <p:pic>
        <p:nvPicPr>
          <p:cNvPr id="15" name="Picture 14" descr="A picture containing silhouette&#10;&#10;Description generated with very high confidence">
            <a:extLst>
              <a:ext uri="{FF2B5EF4-FFF2-40B4-BE49-F238E27FC236}">
                <a16:creationId xmlns:a16="http://schemas.microsoft.com/office/drawing/2014/main" id="{A4E82CDE-17A2-4E6E-B5EE-10430267F1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940" y="5257344"/>
            <a:ext cx="1312834" cy="1312834"/>
          </a:xfrm>
          <a:prstGeom prst="rect">
            <a:avLst/>
          </a:prstGeom>
        </p:spPr>
      </p:pic>
      <p:pic>
        <p:nvPicPr>
          <p:cNvPr id="17" name="Picture 1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F04E51D2-AFA9-4ED9-92F3-F43FB4BDF8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4940" y="3428640"/>
            <a:ext cx="1312833" cy="13128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E83189-2A07-4EF1-8B78-47ECAFAF0B3E}"/>
              </a:ext>
            </a:extLst>
          </p:cNvPr>
          <p:cNvSpPr txBox="1"/>
          <p:nvPr/>
        </p:nvSpPr>
        <p:spPr>
          <a:xfrm>
            <a:off x="2902036" y="3865816"/>
            <a:ext cx="2846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Calibri" panose="020F0502020204030204" pitchFamily="34" charset="0"/>
                <a:cs typeface="Calibri" panose="020F0502020204030204" pitchFamily="34" charset="0"/>
              </a:rPr>
              <a:t>Be Uniquely identified with our Brand promise to the customer.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E3D0E8-AA35-4F99-970F-088D6C77C6F3}"/>
              </a:ext>
            </a:extLst>
          </p:cNvPr>
          <p:cNvSpPr txBox="1"/>
          <p:nvPr/>
        </p:nvSpPr>
        <p:spPr>
          <a:xfrm>
            <a:off x="8332628" y="3686604"/>
            <a:ext cx="32095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4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Have leaders who Fundamentally </a:t>
            </a:r>
            <a:r>
              <a:rPr lang="en-GB" altLang="en-US" sz="1400" b="1" dirty="0">
                <a:solidFill>
                  <a:schemeClr val="accent2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RAISE THE IMPORTANCE OF CUSTOMERS</a:t>
            </a:r>
            <a:r>
              <a:rPr lang="en-GB" altLang="en-US" sz="1400" dirty="0">
                <a:solidFill>
                  <a:schemeClr val="accent2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r>
              <a:rPr lang="en-GB" altLang="en-US" sz="14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with an </a:t>
            </a:r>
            <a:r>
              <a:rPr lang="en-GB" altLang="en-US" sz="1400" b="1" dirty="0">
                <a:solidFill>
                  <a:schemeClr val="accent2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INTEGRATED SET OF INITIATIVES</a:t>
            </a:r>
            <a:r>
              <a:rPr lang="en-GB" altLang="en-US" sz="1400" dirty="0"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, e.g. vision, structure, process, or system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5CB104-C5AD-49F2-853F-D7AB23F60693}"/>
              </a:ext>
            </a:extLst>
          </p:cNvPr>
          <p:cNvSpPr txBox="1"/>
          <p:nvPr/>
        </p:nvSpPr>
        <p:spPr>
          <a:xfrm>
            <a:off x="2902036" y="5759873"/>
            <a:ext cx="2717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400" dirty="0">
                <a:latin typeface="Calibri" panose="020F0502020204030204" pitchFamily="34" charset="0"/>
                <a:cs typeface="Calibri" panose="020F0502020204030204" pitchFamily="34" charset="0"/>
              </a:rPr>
              <a:t>Be Inside Out – </a:t>
            </a:r>
            <a:r>
              <a:rPr lang="en-IN" sz="1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PUT PEOPLE FIRST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980D73A-F446-4CA5-91DA-07CCB89BF824}"/>
              </a:ext>
            </a:extLst>
          </p:cNvPr>
          <p:cNvSpPr txBox="1"/>
          <p:nvPr/>
        </p:nvSpPr>
        <p:spPr>
          <a:xfrm>
            <a:off x="8332628" y="5544429"/>
            <a:ext cx="25189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Calibri" panose="020F0502020204030204" pitchFamily="34" charset="0"/>
                <a:cs typeface="Calibri" panose="020F0502020204030204" pitchFamily="34" charset="0"/>
              </a:rPr>
              <a:t>Be owned by Everyone in the organisation with their </a:t>
            </a:r>
            <a:r>
              <a:rPr lang="en-IN" sz="1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HEARTS AND MINDS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4CD499-E235-42C8-B5FB-F6299BB4C485}"/>
              </a:ext>
            </a:extLst>
          </p:cNvPr>
          <p:cNvSpPr txBox="1"/>
          <p:nvPr/>
        </p:nvSpPr>
        <p:spPr>
          <a:xfrm>
            <a:off x="1028031" y="2782886"/>
            <a:ext cx="8207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Our Philosophy says that Customer Experience should -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941392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110</Words>
  <Application>Microsoft Office PowerPoint</Application>
  <PresentationFormat>Widescreen</PresentationFormat>
  <Paragraphs>12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MS PGothic</vt:lpstr>
      <vt:lpstr>MS PGothic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Payel</dc:creator>
  <cp:lastModifiedBy>Payel</cp:lastModifiedBy>
  <cp:revision>2</cp:revision>
  <dcterms:created xsi:type="dcterms:W3CDTF">2018-06-13T10:31:28Z</dcterms:created>
  <dcterms:modified xsi:type="dcterms:W3CDTF">2018-06-13T11:00:27Z</dcterms:modified>
</cp:coreProperties>
</file>